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457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914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1371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18288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22860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2743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3200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3657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71091"/>
              <a:satOff val="15926"/>
              <a:lumOff val="22314"/>
            </a:schemeClr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45B43B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45B43B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FBD17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/>
          <p:nvPr>
            <p:ph type="body" sz="quarter" idx="21" hasCustomPrompt="1"/>
          </p:nvPr>
        </p:nvSpPr>
        <p:spPr>
          <a:xfrm>
            <a:off x="1219200" y="11986162"/>
            <a:ext cx="21945599" cy="605791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pc="-28" sz="285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作者和日期</a:t>
            </a:r>
          </a:p>
        </p:txBody>
      </p:sp>
      <p:sp>
        <p:nvSpPr>
          <p:cNvPr id="12" name="演示文稿标题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 sz="12800"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演示文稿标题</a:t>
            </a:r>
          </a:p>
        </p:txBody>
      </p:sp>
      <p:sp>
        <p:nvSpPr>
          <p:cNvPr id="13" name="正文级别 1…"/>
          <p:cNvSpPr txBox="1"/>
          <p:nvPr>
            <p:ph type="body" sz="quarter" idx="1" hasCustomPrompt="1"/>
          </p:nvPr>
        </p:nvSpPr>
        <p:spPr>
          <a:xfrm>
            <a:off x="1219200" y="7567579"/>
            <a:ext cx="21945600" cy="225059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/>
          <p:nvPr>
            <p:ph type="body" idx="1" hasCustomPrompt="1"/>
          </p:nvPr>
        </p:nvSpPr>
        <p:spPr>
          <a:xfrm>
            <a:off x="1219200" y="3251200"/>
            <a:ext cx="21945600" cy="66040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pPr/>
            <a:r>
              <a:t>说明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事实信息"/>
          <p:cNvSpPr txBox="1"/>
          <p:nvPr>
            <p:ph type="body" sz="quarter" idx="21" hasCustomPrompt="1"/>
          </p:nvPr>
        </p:nvSpPr>
        <p:spPr>
          <a:xfrm>
            <a:off x="1219200" y="8462239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pc="-41" sz="418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事实信息</a:t>
            </a:r>
          </a:p>
        </p:txBody>
      </p:sp>
      <p:sp>
        <p:nvSpPr>
          <p:cNvPr id="107" name="正文级别 1…"/>
          <p:cNvSpPr txBox="1"/>
          <p:nvPr>
            <p:ph type="body" sz="half" idx="1" hasCustomPrompt="1"/>
          </p:nvPr>
        </p:nvSpPr>
        <p:spPr>
          <a:xfrm>
            <a:off x="1219200" y="4214484"/>
            <a:ext cx="21945600" cy="4269708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/>
          <p:nvPr>
            <p:ph type="body" sz="quarter" idx="21" hasCustomPrompt="1"/>
          </p:nvPr>
        </p:nvSpPr>
        <p:spPr>
          <a:xfrm>
            <a:off x="1219200" y="11100053"/>
            <a:ext cx="21945602" cy="832613"/>
          </a:xfrm>
          <a:prstGeom prst="rect">
            <a:avLst/>
          </a:prstGeom>
        </p:spPr>
        <p:txBody>
          <a:bodyPr anchor="ctr"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pc="-41" sz="418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属性</a:t>
            </a:r>
          </a:p>
        </p:txBody>
      </p:sp>
      <p:sp>
        <p:nvSpPr>
          <p:cNvPr id="116" name="正文级别 1…"/>
          <p:cNvSpPr txBox="1"/>
          <p:nvPr>
            <p:ph type="body" sz="half" idx="1" hasCustomPrompt="1"/>
          </p:nvPr>
        </p:nvSpPr>
        <p:spPr>
          <a:xfrm>
            <a:off x="1219200" y="4178300"/>
            <a:ext cx="21945600" cy="4416425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“著名引文”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幻灯片编号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日落时天空映衬下的大海 2"/>
          <p:cNvSpPr/>
          <p:nvPr>
            <p:ph type="pic" sz="quarter" idx="21"/>
          </p:nvPr>
        </p:nvSpPr>
        <p:spPr>
          <a:xfrm>
            <a:off x="15744825" y="5581752"/>
            <a:ext cx="7365408" cy="8280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日落时天空映衬下的大海 1"/>
          <p:cNvSpPr/>
          <p:nvPr>
            <p:ph type="pic" sz="quarter" idx="22"/>
          </p:nvPr>
        </p:nvSpPr>
        <p:spPr>
          <a:xfrm>
            <a:off x="15363825" y="1270000"/>
            <a:ext cx="8115300" cy="54090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日落时的海滩和大海"/>
          <p:cNvSpPr/>
          <p:nvPr>
            <p:ph type="pic" idx="23"/>
          </p:nvPr>
        </p:nvSpPr>
        <p:spPr>
          <a:xfrm>
            <a:off x="-635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幻灯片编号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日落时的海滩和大海"/>
          <p:cNvSpPr/>
          <p:nvPr>
            <p:ph type="pic" idx="21"/>
          </p:nvPr>
        </p:nvSpPr>
        <p:spPr>
          <a:xfrm>
            <a:off x="1270000" y="-423334"/>
            <a:ext cx="21844000" cy="14562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幻灯片编号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日落时的海滩和大海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演示文稿标题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 sz="12800">
                <a:solidFill>
                  <a:srgbClr val="FFFFFF"/>
                </a:solidFill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演示文稿标题</a:t>
            </a:r>
          </a:p>
        </p:txBody>
      </p:sp>
      <p:sp>
        <p:nvSpPr>
          <p:cNvPr id="23" name="正文级别 1…"/>
          <p:cNvSpPr txBox="1"/>
          <p:nvPr>
            <p:ph type="body" sz="quarter" idx="1" hasCustomPrompt="1"/>
          </p:nvPr>
        </p:nvSpPr>
        <p:spPr>
          <a:xfrm>
            <a:off x="1219200" y="7569200"/>
            <a:ext cx="21945600" cy="22521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作者和日期"/>
          <p:cNvSpPr txBox="1"/>
          <p:nvPr>
            <p:ph type="body" sz="quarter" idx="22" hasCustomPrompt="1"/>
          </p:nvPr>
        </p:nvSpPr>
        <p:spPr>
          <a:xfrm>
            <a:off x="1219200" y="11988800"/>
            <a:ext cx="21945602" cy="605791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pc="-28" sz="285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作者和日期</a:t>
            </a:r>
          </a:p>
        </p:txBody>
      </p:sp>
      <p:sp>
        <p:nvSpPr>
          <p:cNvPr id="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幻灯片标题"/>
          <p:cNvSpPr txBox="1"/>
          <p:nvPr>
            <p:ph type="title" hasCustomPrompt="1"/>
          </p:nvPr>
        </p:nvSpPr>
        <p:spPr>
          <a:xfrm>
            <a:off x="1215495" y="4585102"/>
            <a:ext cx="9757338" cy="2540001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幻灯片标题</a:t>
            </a:r>
          </a:p>
        </p:txBody>
      </p:sp>
      <p:sp>
        <p:nvSpPr>
          <p:cNvPr id="33" name="日落时天空映衬下的大海"/>
          <p:cNvSpPr/>
          <p:nvPr>
            <p:ph type="pic" idx="21"/>
          </p:nvPr>
        </p:nvSpPr>
        <p:spPr>
          <a:xfrm>
            <a:off x="9283700" y="1270000"/>
            <a:ext cx="167513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" name="正文级别 1…"/>
          <p:cNvSpPr txBox="1"/>
          <p:nvPr>
            <p:ph type="body" sz="quarter" idx="1" hasCustomPrompt="1"/>
          </p:nvPr>
        </p:nvSpPr>
        <p:spPr>
          <a:xfrm>
            <a:off x="1219200" y="7016750"/>
            <a:ext cx="9753600" cy="5416550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幻灯片副标题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43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幻灯片副标题"/>
          <p:cNvSpPr txBox="1"/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b="1" spc="-41" sz="4180"/>
            </a:lvl1pPr>
          </a:lstStyle>
          <a:p>
            <a:pPr/>
            <a:r>
              <a:t>幻灯片副标题</a:t>
            </a:r>
          </a:p>
        </p:txBody>
      </p:sp>
      <p:sp>
        <p:nvSpPr>
          <p:cNvPr id="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/>
          <p:nvPr>
            <p:ph type="body" idx="1" hasCustomPrompt="1"/>
          </p:nvPr>
        </p:nvSpPr>
        <p:spPr>
          <a:xfrm>
            <a:off x="1219200" y="4013200"/>
            <a:ext cx="21945600" cy="8487148"/>
          </a:xfrm>
          <a:prstGeom prst="rect">
            <a:avLst/>
          </a:prstGeom>
        </p:spPr>
        <p:txBody>
          <a:bodyPr numCol="2" spcCol="2558384"/>
          <a:lstStyle>
            <a:lvl1pPr>
              <a:defRPr>
                <a:latin typeface="Canela Text Regular"/>
                <a:ea typeface="Canela Text Regular"/>
                <a:cs typeface="Canela Text Regular"/>
                <a:sym typeface="Canela Text Regular"/>
              </a:defRPr>
            </a:lvl1pPr>
            <a:lvl2pPr>
              <a:defRPr>
                <a:latin typeface="Canela Text Regular"/>
                <a:ea typeface="Canela Text Regular"/>
                <a:cs typeface="Canela Text Regular"/>
                <a:sym typeface="Canela Text Regular"/>
              </a:defRPr>
            </a:lvl2pPr>
            <a:lvl3pPr>
              <a:defRPr>
                <a:latin typeface="Canela Text Regular"/>
                <a:ea typeface="Canela Text Regular"/>
                <a:cs typeface="Canela Text Regular"/>
                <a:sym typeface="Canela Text Regular"/>
              </a:defRPr>
            </a:lvl3pPr>
            <a:lvl4pPr>
              <a:defRPr>
                <a:latin typeface="Canela Text Regular"/>
                <a:ea typeface="Canela Text Regular"/>
                <a:cs typeface="Canela Text Regular"/>
                <a:sym typeface="Canela Text Regular"/>
              </a:defRPr>
            </a:lvl4pPr>
            <a:lvl5pPr>
              <a:defRPr>
                <a:latin typeface="Canela Text Regular"/>
                <a:ea typeface="Canela Text Regular"/>
                <a:cs typeface="Canela Text Regular"/>
                <a:sym typeface="Canela Text Regular"/>
              </a:defRPr>
            </a:lvl5pPr>
          </a:lstStyle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灯片编号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标题"/>
          <p:cNvSpPr txBox="1"/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幻灯片标题</a:t>
            </a:r>
          </a:p>
        </p:txBody>
      </p:sp>
      <p:sp>
        <p:nvSpPr>
          <p:cNvPr id="61" name="日落时天空映衬下的大海"/>
          <p:cNvSpPr/>
          <p:nvPr>
            <p:ph type="pic" idx="21"/>
          </p:nvPr>
        </p:nvSpPr>
        <p:spPr>
          <a:xfrm>
            <a:off x="12192644" y="718588"/>
            <a:ext cx="10972801" cy="123296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2" name="幻灯片副标题"/>
          <p:cNvSpPr txBox="1"/>
          <p:nvPr>
            <p:ph type="body" sz="quarter" idx="22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pc="-41" sz="418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幻灯片副标题</a:t>
            </a:r>
          </a:p>
        </p:txBody>
      </p:sp>
      <p:sp>
        <p:nvSpPr>
          <p:cNvPr id="63" name="正文级别 1…"/>
          <p:cNvSpPr txBox="1"/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>
            <a:lvl1pPr>
              <a:defRPr>
                <a:latin typeface="Canela Text Regular"/>
                <a:ea typeface="Canela Text Regular"/>
                <a:cs typeface="Canela Text Regular"/>
                <a:sym typeface="Canela Text Regular"/>
              </a:defRPr>
            </a:lvl1pPr>
            <a:lvl2pPr>
              <a:defRPr>
                <a:latin typeface="Canela Text Regular"/>
                <a:ea typeface="Canela Text Regular"/>
                <a:cs typeface="Canela Text Regular"/>
                <a:sym typeface="Canela Text Regular"/>
              </a:defRPr>
            </a:lvl2pPr>
            <a:lvl3pPr>
              <a:defRPr>
                <a:latin typeface="Canela Text Regular"/>
                <a:ea typeface="Canela Text Regular"/>
                <a:cs typeface="Canela Text Regular"/>
                <a:sym typeface="Canela Text Regular"/>
              </a:defRPr>
            </a:lvl3pPr>
            <a:lvl4pPr>
              <a:defRPr>
                <a:latin typeface="Canela Text Regular"/>
                <a:ea typeface="Canela Text Regular"/>
                <a:cs typeface="Canela Text Regular"/>
                <a:sym typeface="Canela Text Regular"/>
              </a:defRPr>
            </a:lvl4pPr>
            <a:lvl5pPr>
              <a:defRPr>
                <a:latin typeface="Canela Text Regular"/>
                <a:ea typeface="Canela Text Regular"/>
                <a:cs typeface="Canela Text Regular"/>
                <a:sym typeface="Canela Text Regular"/>
              </a:defRPr>
            </a:lvl5pPr>
          </a:lstStyle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幻灯片编号"/>
          <p:cNvSpPr txBox="1"/>
          <p:nvPr>
            <p:ph type="sldNum" sz="quarter" idx="2"/>
          </p:nvPr>
        </p:nvSpPr>
        <p:spPr>
          <a:xfrm>
            <a:off x="11993880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/>
          <p:nvPr>
            <p:ph type="title" hasCustomPrompt="1"/>
          </p:nvPr>
        </p:nvSpPr>
        <p:spPr>
          <a:xfrm>
            <a:off x="1219200" y="3242270"/>
            <a:ext cx="21945600" cy="6604001"/>
          </a:xfrm>
          <a:prstGeom prst="rect">
            <a:avLst/>
          </a:prstGeom>
        </p:spPr>
        <p:txBody>
          <a:bodyPr anchor="ctr"/>
          <a:lstStyle>
            <a:lvl1pPr>
              <a:defRPr spc="0" sz="12800"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章节标题</a:t>
            </a:r>
          </a:p>
        </p:txBody>
      </p:sp>
      <p:sp>
        <p:nvSpPr>
          <p:cNvPr id="72" name="幻灯片编号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幻灯片标题</a:t>
            </a:r>
          </a:p>
        </p:txBody>
      </p:sp>
      <p:sp>
        <p:nvSpPr>
          <p:cNvPr id="80" name="幻灯片副标题"/>
          <p:cNvSpPr txBox="1"/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pc="-41" sz="418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幻灯片副标题</a:t>
            </a:r>
          </a:p>
        </p:txBody>
      </p:sp>
      <p:sp>
        <p:nvSpPr>
          <p:cNvPr id="81" name="幻灯片编号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议程标题</a:t>
            </a:r>
          </a:p>
        </p:txBody>
      </p:sp>
      <p:sp>
        <p:nvSpPr>
          <p:cNvPr id="89" name="正文级别 1…"/>
          <p:cNvSpPr txBox="1"/>
          <p:nvPr>
            <p:ph type="body" idx="1" hasCustomPrompt="1"/>
          </p:nvPr>
        </p:nvSpPr>
        <p:spPr>
          <a:xfrm>
            <a:off x="1219200" y="4013200"/>
            <a:ext cx="21945600" cy="838554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4572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9144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13716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18288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pPr/>
            <a:r>
              <a:t>议程主题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议程副标题"/>
          <p:cNvSpPr txBox="1"/>
          <p:nvPr>
            <p:ph type="body" sz="quarter" idx="21" hasCustomPrompt="1"/>
          </p:nvPr>
        </p:nvSpPr>
        <p:spPr>
          <a:xfrm>
            <a:off x="1219200" y="2387115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pc="-41" sz="418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议程副标题</a:t>
            </a:r>
          </a:p>
        </p:txBody>
      </p:sp>
      <p:sp>
        <p:nvSpPr>
          <p:cNvPr id="91" name="幻灯片编号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/>
          <p:nvPr>
            <p:ph type="title" hasCustomPrompt="1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幻灯片标题</a:t>
            </a:r>
          </a:p>
        </p:txBody>
      </p:sp>
      <p:sp>
        <p:nvSpPr>
          <p:cNvPr id="3" name="正文级别 1…"/>
          <p:cNvSpPr txBox="1"/>
          <p:nvPr>
            <p:ph type="body" idx="1" hasCustomPrompt="1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987530" y="12684760"/>
            <a:ext cx="408941" cy="444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lnSpc>
                <a:spcPct val="100000"/>
              </a:lnSpc>
              <a:defRPr sz="2000">
                <a:solidFill>
                  <a:srgbClr val="5E5E5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24384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Menlo Regular"/>
          <a:ea typeface="Menlo Regular"/>
          <a:cs typeface="Menlo Regular"/>
          <a:sym typeface="Menlo Regular"/>
        </a:defRPr>
      </a:lvl1pPr>
      <a:lvl2pPr marL="0" marR="0" indent="457200" algn="ctr" defTabSz="24384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Menlo Regular"/>
          <a:ea typeface="Menlo Regular"/>
          <a:cs typeface="Menlo Regular"/>
          <a:sym typeface="Menlo Regular"/>
        </a:defRPr>
      </a:lvl2pPr>
      <a:lvl3pPr marL="0" marR="0" indent="914400" algn="ctr" defTabSz="24384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Menlo Regular"/>
          <a:ea typeface="Menlo Regular"/>
          <a:cs typeface="Menlo Regular"/>
          <a:sym typeface="Menlo Regular"/>
        </a:defRPr>
      </a:lvl3pPr>
      <a:lvl4pPr marL="0" marR="0" indent="1371600" algn="ctr" defTabSz="24384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Menlo Regular"/>
          <a:ea typeface="Menlo Regular"/>
          <a:cs typeface="Menlo Regular"/>
          <a:sym typeface="Menlo Regular"/>
        </a:defRPr>
      </a:lvl4pPr>
      <a:lvl5pPr marL="0" marR="0" indent="1828800" algn="ctr" defTabSz="24384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Menlo Regular"/>
          <a:ea typeface="Menlo Regular"/>
          <a:cs typeface="Menlo Regular"/>
          <a:sym typeface="Menlo Regular"/>
        </a:defRPr>
      </a:lvl5pPr>
      <a:lvl6pPr marL="0" marR="0" indent="2286000" algn="ctr" defTabSz="24384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Menlo Regular"/>
          <a:ea typeface="Menlo Regular"/>
          <a:cs typeface="Menlo Regular"/>
          <a:sym typeface="Menlo Regular"/>
        </a:defRPr>
      </a:lvl6pPr>
      <a:lvl7pPr marL="0" marR="0" indent="2743200" algn="ctr" defTabSz="24384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Menlo Regular"/>
          <a:ea typeface="Menlo Regular"/>
          <a:cs typeface="Menlo Regular"/>
          <a:sym typeface="Menlo Regular"/>
        </a:defRPr>
      </a:lvl7pPr>
      <a:lvl8pPr marL="0" marR="0" indent="3200400" algn="ctr" defTabSz="24384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Menlo Regular"/>
          <a:ea typeface="Menlo Regular"/>
          <a:cs typeface="Menlo Regular"/>
          <a:sym typeface="Menlo Regular"/>
        </a:defRPr>
      </a:lvl8pPr>
      <a:lvl9pPr marL="0" marR="0" indent="3657600" algn="ctr" defTabSz="24384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Menlo Regular"/>
          <a:ea typeface="Menlo Regular"/>
          <a:cs typeface="Menlo Regular"/>
          <a:sym typeface="Menlo Regular"/>
        </a:defRPr>
      </a:lvl9pPr>
    </p:titleStyle>
    <p:bodyStyle>
      <a:lvl1pPr marL="546100" marR="0" indent="-546100" algn="l" defTabSz="2438338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Menlo Regular"/>
          <a:ea typeface="Menlo Regular"/>
          <a:cs typeface="Menlo Regular"/>
          <a:sym typeface="Menlo Regular"/>
        </a:defRPr>
      </a:lvl1pPr>
      <a:lvl2pPr marL="1092200" marR="0" indent="-546100" algn="l" defTabSz="2438338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Menlo Regular"/>
          <a:ea typeface="Menlo Regular"/>
          <a:cs typeface="Menlo Regular"/>
          <a:sym typeface="Menlo Regular"/>
        </a:defRPr>
      </a:lvl2pPr>
      <a:lvl3pPr marL="1638300" marR="0" indent="-546100" algn="l" defTabSz="2438338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Menlo Regular"/>
          <a:ea typeface="Menlo Regular"/>
          <a:cs typeface="Menlo Regular"/>
          <a:sym typeface="Menlo Regular"/>
        </a:defRPr>
      </a:lvl3pPr>
      <a:lvl4pPr marL="2184400" marR="0" indent="-546100" algn="l" defTabSz="2438338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Menlo Regular"/>
          <a:ea typeface="Menlo Regular"/>
          <a:cs typeface="Menlo Regular"/>
          <a:sym typeface="Menlo Regular"/>
        </a:defRPr>
      </a:lvl4pPr>
      <a:lvl5pPr marL="2730500" marR="0" indent="-546100" algn="l" defTabSz="2438338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Menlo Regular"/>
          <a:ea typeface="Menlo Regular"/>
          <a:cs typeface="Menlo Regular"/>
          <a:sym typeface="Menlo Regular"/>
        </a:defRPr>
      </a:lvl5pPr>
      <a:lvl6pPr marL="3276600" marR="0" indent="-546100" algn="l" defTabSz="2438338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Menlo Regular"/>
          <a:ea typeface="Menlo Regular"/>
          <a:cs typeface="Menlo Regular"/>
          <a:sym typeface="Menlo Regular"/>
        </a:defRPr>
      </a:lvl6pPr>
      <a:lvl7pPr marL="3822700" marR="0" indent="-546100" algn="l" defTabSz="2438338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Menlo Regular"/>
          <a:ea typeface="Menlo Regular"/>
          <a:cs typeface="Menlo Regular"/>
          <a:sym typeface="Menlo Regular"/>
        </a:defRPr>
      </a:lvl7pPr>
      <a:lvl8pPr marL="4368800" marR="0" indent="-546100" algn="l" defTabSz="2438338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Menlo Regular"/>
          <a:ea typeface="Menlo Regular"/>
          <a:cs typeface="Menlo Regular"/>
          <a:sym typeface="Menlo Regular"/>
        </a:defRPr>
      </a:lvl8pPr>
      <a:lvl9pPr marL="4914900" marR="0" indent="-546100" algn="l" defTabSz="2438338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Menlo Regular"/>
          <a:ea typeface="Menlo Regular"/>
          <a:cs typeface="Menlo Regular"/>
          <a:sym typeface="Menlo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developer.mozilla.org/zh-CN/docs/Web/API/CanvasCaptureMediaStreamTrack" TargetMode="External"/><Relationship Id="rId3" Type="http://schemas.openxmlformats.org/officeDocument/2006/relationships/hyperlink" Target="https://developer.mozilla.org/zh-CN/docs/Web/API/CanvasRenderingContext2D" TargetMode="External"/><Relationship Id="rId4" Type="http://schemas.openxmlformats.org/officeDocument/2006/relationships/hyperlink" Target="https://developer.mozilla.org/zh-CN/docs/Web/API/WebGLRenderingContext" TargetMode="External"/><Relationship Id="rId5" Type="http://schemas.openxmlformats.org/officeDocument/2006/relationships/hyperlink" Target="https://developer.mozilla.org/zh-CN/docs/Web/API/WebGL2RenderingContext" TargetMode="External"/><Relationship Id="rId6" Type="http://schemas.openxmlformats.org/officeDocument/2006/relationships/hyperlink" Target="https://developer.mozilla.org/zh-CN/docs/Web/API/ImageBitmapRenderingContext" TargetMode="External"/><Relationship Id="rId7" Type="http://schemas.openxmlformats.org/officeDocument/2006/relationships/hyperlink" Target="https://developer.mozilla.org/zh-CN/docs/Web/API/ImageBitmap" TargetMode="External"/><Relationship Id="rId8" Type="http://schemas.openxmlformats.org/officeDocument/2006/relationships/hyperlink" Target="https://developer.mozilla.org/zh-CN/docs/Web/API/OffscreenCanvas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developer.mozilla.org/zh-CN/docs/Web/API/Path2D/Path2D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developer.mozilla.org/zh-CN/docs/Web/API/CanvasGradient" TargetMode="External"/><Relationship Id="rId3" Type="http://schemas.openxmlformats.org/officeDocument/2006/relationships/hyperlink" Target="https://developer.mozilla.org/zh-CN/docs/Web/API/CanvasPattern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developer.mozilla.org/zh-CN/docs/Web/API/TextMetrics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developer.mozilla.org/zh-CN/docs/Web/API/CanvasRenderingContext2D/drawImage" TargetMode="External"/><Relationship Id="rId3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日落时的海滩和大海" descr="日落时的海滩和大海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7812" r="0" b="781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52" name="canvas"/>
          <p:cNvSpPr txBox="1"/>
          <p:nvPr>
            <p:ph type="title"/>
          </p:nvPr>
        </p:nvSpPr>
        <p:spPr>
          <a:xfrm>
            <a:off x="1219200" y="1879600"/>
            <a:ext cx="21945600" cy="4267200"/>
          </a:xfrm>
          <a:prstGeom prst="rect">
            <a:avLst/>
          </a:prstGeom>
        </p:spPr>
        <p:txBody>
          <a:bodyPr/>
          <a:lstStyle>
            <a:lvl1pPr>
              <a:defRPr b="1" spc="-150" sz="150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canvas</a:t>
            </a:r>
          </a:p>
        </p:txBody>
      </p:sp>
      <p:sp>
        <p:nvSpPr>
          <p:cNvPr id="153" name="canvas简介"/>
          <p:cNvSpPr/>
          <p:nvPr/>
        </p:nvSpPr>
        <p:spPr>
          <a:xfrm>
            <a:off x="4520348" y="7480100"/>
            <a:ext cx="4095288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4000"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canvas简介</a:t>
            </a:r>
          </a:p>
        </p:txBody>
      </p:sp>
      <p:sp>
        <p:nvSpPr>
          <p:cNvPr id="154" name="canvas基础操作"/>
          <p:cNvSpPr/>
          <p:nvPr/>
        </p:nvSpPr>
        <p:spPr>
          <a:xfrm>
            <a:off x="10144355" y="7480100"/>
            <a:ext cx="4095289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4000"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canvas基础操作</a:t>
            </a:r>
          </a:p>
        </p:txBody>
      </p:sp>
      <p:sp>
        <p:nvSpPr>
          <p:cNvPr id="155" name="canvas高级操作"/>
          <p:cNvSpPr/>
          <p:nvPr/>
        </p:nvSpPr>
        <p:spPr>
          <a:xfrm>
            <a:off x="15768364" y="7480100"/>
            <a:ext cx="4095288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4000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canvas高级操作</a:t>
            </a:r>
          </a:p>
        </p:txBody>
      </p:sp>
      <p:sp>
        <p:nvSpPr>
          <p:cNvPr id="156" name="幻灯片编号"/>
          <p:cNvSpPr txBox="1"/>
          <p:nvPr>
            <p:ph type="sldNum" sz="quarter" idx="2"/>
          </p:nvPr>
        </p:nvSpPr>
        <p:spPr>
          <a:xfrm>
            <a:off x="12061189" y="12684760"/>
            <a:ext cx="26162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anvas的实例属性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canvas的实例属性</a:t>
            </a:r>
          </a:p>
        </p:txBody>
      </p:sp>
      <p:sp>
        <p:nvSpPr>
          <p:cNvPr id="197" name="canvas.height = number：画布的高度，当该属性没有被定义，或被定义为一个无效值（如负值）时，将使用150作为它的默认值，支持读写。…"/>
          <p:cNvSpPr txBox="1"/>
          <p:nvPr>
            <p:ph type="body" idx="1"/>
          </p:nvPr>
        </p:nvSpPr>
        <p:spPr>
          <a:xfrm>
            <a:off x="1219200" y="2976860"/>
            <a:ext cx="21948577" cy="9519940"/>
          </a:xfrm>
          <a:prstGeom prst="rect">
            <a:avLst/>
          </a:prstGeom>
        </p:spPr>
        <p:txBody>
          <a:bodyPr/>
          <a:lstStyle/>
          <a:p>
            <a:pPr/>
            <a:r>
              <a:t>canvas.height = number：画布的高度，当该属性没有被定义，或被定义为一个无效值（如负值）时，将使用150作为它的默认值，支持读写。</a:t>
            </a:r>
          </a:p>
          <a:p>
            <a:pPr/>
            <a:r>
              <a:t>canvas.width = number：画布的宽度，当这个属性没有被定义，或被定义为一个无效值（如负值）时，将使用300作为它的默认值，支持读写。</a:t>
            </a:r>
          </a:p>
          <a:p>
            <a:pPr/>
            <a:r>
              <a:t>canvas.mozOpaque = bool：（非标准，不建议使用）控制画布是否半透明，支持读写。</a:t>
            </a:r>
          </a:p>
        </p:txBody>
      </p:sp>
      <p:sp>
        <p:nvSpPr>
          <p:cNvPr id="19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anvas的实例方法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canvas的实例方法</a:t>
            </a:r>
          </a:p>
        </p:txBody>
      </p:sp>
      <p:sp>
        <p:nvSpPr>
          <p:cNvPr id="201" name="canvas.captureStream([frameRate])：返回CanvasCaptureMediaStream对象，一个实时视频捕获的画布…"/>
          <p:cNvSpPr txBox="1"/>
          <p:nvPr>
            <p:ph type="body" idx="1"/>
          </p:nvPr>
        </p:nvSpPr>
        <p:spPr>
          <a:xfrm>
            <a:off x="1219200" y="2976860"/>
            <a:ext cx="21948577" cy="9519940"/>
          </a:xfrm>
          <a:prstGeom prst="rect">
            <a:avLst/>
          </a:prstGeom>
        </p:spPr>
        <p:txBody>
          <a:bodyPr/>
          <a:lstStyle/>
          <a:p>
            <a:pPr marL="289432" indent="-289432" defTabSz="1292319">
              <a:spcBef>
                <a:spcPts val="1200"/>
              </a:spcBef>
              <a:defRPr sz="2332"/>
            </a:pPr>
            <a:r>
              <a:t>canvas.captureStream([frameRate])：返回</a:t>
            </a:r>
            <a:r>
              <a:rPr u="sng">
                <a:hlinkClick r:id="rId2" invalidUrl="" action="" tgtFrame="" tooltip="" history="1" highlightClick="0" endSnd="0"/>
              </a:rPr>
              <a:t>CanvasCaptureMediaStream</a:t>
            </a:r>
            <a:r>
              <a:t>对象，一个实时视频捕获的画布</a:t>
            </a:r>
          </a:p>
          <a:p>
            <a:pPr lvl="1" marL="578865" indent="-289432" defTabSz="1292319">
              <a:spcBef>
                <a:spcPts val="1200"/>
              </a:spcBef>
              <a:defRPr sz="2332"/>
            </a:pPr>
            <a:r>
              <a:t>frameRate：设置双精准度浮点值为每个帧的捕获速率。如果未设置，则每次画布更改时都会捕获一个新帧。如果设置为0，则会捕获单个帧</a:t>
            </a:r>
          </a:p>
          <a:p>
            <a:pPr marL="289432" indent="-289432" defTabSz="1292319">
              <a:spcBef>
                <a:spcPts val="1200"/>
              </a:spcBef>
              <a:defRPr sz="2332"/>
            </a:pPr>
            <a:r>
              <a:t>canvas.getContext(contextType, [contextAttributes])：返回canvas的上下文对象，如果上下文没有定义则返回null</a:t>
            </a:r>
          </a:p>
          <a:p>
            <a:pPr lvl="1" marL="578865" indent="-289432" defTabSz="1292319">
              <a:spcBef>
                <a:spcPts val="1200"/>
              </a:spcBef>
              <a:defRPr sz="2332"/>
            </a:pPr>
            <a:r>
              <a:t>contextType：上下文类型</a:t>
            </a:r>
          </a:p>
          <a:p>
            <a:pPr lvl="2" marL="868298" indent="-289432" defTabSz="1292319">
              <a:spcBef>
                <a:spcPts val="1200"/>
              </a:spcBef>
              <a:defRPr sz="2332"/>
            </a:pPr>
            <a:r>
              <a:t>2d：创建一个</a:t>
            </a:r>
            <a:r>
              <a:rPr u="sng">
                <a:hlinkClick r:id="rId3" invalidUrl="" action="" tgtFrame="" tooltip="" history="1" highlightClick="0" endSnd="0"/>
              </a:rPr>
              <a:t>CanvasRenderingContext2D</a:t>
            </a:r>
            <a:r>
              <a:t>二维渲染上下文对象</a:t>
            </a:r>
          </a:p>
          <a:p>
            <a:pPr lvl="2" marL="868298" indent="-289432" defTabSz="1292319">
              <a:spcBef>
                <a:spcPts val="1200"/>
              </a:spcBef>
              <a:defRPr sz="2332"/>
            </a:pPr>
            <a:r>
              <a:t>webgl（或experimental-webgl）：创建一个</a:t>
            </a:r>
            <a:r>
              <a:rPr u="sng">
                <a:hlinkClick r:id="rId4" invalidUrl="" action="" tgtFrame="" tooltip="" history="1" highlightClick="0" endSnd="0"/>
              </a:rPr>
              <a:t>WebGLRenderingContext</a:t>
            </a:r>
            <a:r>
              <a:t>三维渲染上下文对象</a:t>
            </a:r>
          </a:p>
          <a:p>
            <a:pPr lvl="2" marL="868298" indent="-289432" defTabSz="1292319">
              <a:spcBef>
                <a:spcPts val="1200"/>
              </a:spcBef>
              <a:defRPr sz="2332"/>
            </a:pPr>
            <a:r>
              <a:t>webgl2（或experimental-webgl2）：创建一个</a:t>
            </a:r>
            <a:r>
              <a:rPr u="sng">
                <a:hlinkClick r:id="rId5" invalidUrl="" action="" tgtFrame="" tooltip="" history="1" highlightClick="0" endSnd="0"/>
              </a:rPr>
              <a:t>WebGL2RenderingContext</a:t>
            </a:r>
            <a:r>
              <a:t>三维渲染上下文对象</a:t>
            </a:r>
          </a:p>
          <a:p>
            <a:pPr lvl="2" marL="868298" indent="-289432" defTabSz="1292319">
              <a:spcBef>
                <a:spcPts val="1200"/>
              </a:spcBef>
              <a:defRPr sz="2332"/>
            </a:pPr>
            <a:r>
              <a:t>bitmaprenderer：创建一个</a:t>
            </a:r>
            <a:r>
              <a:rPr u="sng">
                <a:hlinkClick r:id="rId6" invalidUrl="" action="" tgtFrame="" tooltip="" history="1" highlightClick="0" endSnd="0"/>
              </a:rPr>
              <a:t>ImageBitmapRenderingContext</a:t>
            </a:r>
            <a:r>
              <a:t>上下文对象，只提供将canvas内容替换为指定</a:t>
            </a:r>
            <a:r>
              <a:rPr u="sng">
                <a:hlinkClick r:id="rId7" invalidUrl="" action="" tgtFrame="" tooltip="" history="1" highlightClick="0" endSnd="0"/>
              </a:rPr>
              <a:t>ImageBitmap</a:t>
            </a:r>
            <a:r>
              <a:t>功能</a:t>
            </a:r>
          </a:p>
          <a:p>
            <a:pPr lvl="1" marL="578865" indent="-289432" defTabSz="1292319">
              <a:spcBef>
                <a:spcPts val="1200"/>
              </a:spcBef>
              <a:defRPr sz="2332"/>
            </a:pPr>
            <a:r>
              <a:t>contextAttributes：上下文属性</a:t>
            </a:r>
          </a:p>
          <a:p>
            <a:pPr marL="289432" indent="-289432" defTabSz="1292319">
              <a:spcBef>
                <a:spcPts val="1200"/>
              </a:spcBef>
              <a:defRPr sz="2332"/>
            </a:pPr>
            <a:r>
              <a:t>canvas.toDataURL([type], [quality])：返回一个包含图片展示的data URI</a:t>
            </a:r>
          </a:p>
          <a:p>
            <a:pPr lvl="1" marL="578865" indent="-289432" defTabSz="1292319">
              <a:spcBef>
                <a:spcPts val="1200"/>
              </a:spcBef>
              <a:defRPr sz="2332"/>
            </a:pPr>
            <a:r>
              <a:t>type：图片格式，默认 image/png</a:t>
            </a:r>
          </a:p>
          <a:p>
            <a:pPr lvl="1" marL="578865" indent="-289432" defTabSz="1292319">
              <a:spcBef>
                <a:spcPts val="1200"/>
              </a:spcBef>
              <a:defRPr sz="2332"/>
            </a:pPr>
            <a:r>
              <a:t>quality：图片质量，默认 0.92，取值范围 0～1</a:t>
            </a:r>
          </a:p>
          <a:p>
            <a:pPr marL="289432" indent="-289432" defTabSz="1292319">
              <a:spcBef>
                <a:spcPts val="1200"/>
              </a:spcBef>
              <a:defRPr sz="2332"/>
            </a:pPr>
            <a:r>
              <a:t>canvas.toBlob(callback，[type], [quality])：创建一个Blob对象</a:t>
            </a:r>
          </a:p>
          <a:p>
            <a:pPr lvl="1" marL="578865" indent="-289432" defTabSz="1292319">
              <a:spcBef>
                <a:spcPts val="1200"/>
              </a:spcBef>
              <a:defRPr sz="2332"/>
            </a:pPr>
            <a:r>
              <a:t>callback：回调函数，可获得一个单独的Blob对象参数，如果图像未被成功创建，可能会获得null值</a:t>
            </a:r>
          </a:p>
          <a:p>
            <a:pPr lvl="1" marL="578865" indent="-289432" defTabSz="1292319">
              <a:spcBef>
                <a:spcPts val="1200"/>
              </a:spcBef>
              <a:defRPr sz="2332"/>
            </a:pPr>
            <a:r>
              <a:t>type：图片格式，默认 image/png</a:t>
            </a:r>
          </a:p>
          <a:p>
            <a:pPr lvl="1" marL="578865" indent="-289432" defTabSz="1292319">
              <a:spcBef>
                <a:spcPts val="1200"/>
              </a:spcBef>
              <a:defRPr sz="2332"/>
            </a:pPr>
            <a:r>
              <a:t>quality：图片质量，默认 0.92，取值范围 0～1</a:t>
            </a:r>
          </a:p>
          <a:p>
            <a:pPr marL="289432" indent="-289432" defTabSz="1292319">
              <a:spcBef>
                <a:spcPts val="1200"/>
              </a:spcBef>
              <a:defRPr sz="2332"/>
            </a:pPr>
            <a:r>
              <a:t>canvas.transferControlToOffscreen()：创建一个</a:t>
            </a:r>
            <a:r>
              <a:rPr u="sng">
                <a:hlinkClick r:id="rId8" invalidUrl="" action="" tgtFrame="" tooltip="" history="1" highlightClick="0" endSnd="0"/>
              </a:rPr>
              <a:t>OffscreenCanvas</a:t>
            </a:r>
            <a:r>
              <a:t>对象，一个可以脱离屏幕渲染的canvas对象，它在窗口环境和web worker环境均有效</a:t>
            </a:r>
          </a:p>
        </p:txBody>
      </p:sp>
      <p:sp>
        <p:nvSpPr>
          <p:cNvPr id="20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anvas的事件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canvas的事件</a:t>
            </a:r>
          </a:p>
        </p:txBody>
      </p:sp>
      <p:sp>
        <p:nvSpPr>
          <p:cNvPr id="205" name="canvas.oncontextlost()：浏览器检测到CanvasRenderingContext2D上下文环境丢失时触发…"/>
          <p:cNvSpPr txBox="1"/>
          <p:nvPr>
            <p:ph type="body" idx="1"/>
          </p:nvPr>
        </p:nvSpPr>
        <p:spPr>
          <a:xfrm>
            <a:off x="1219200" y="2976860"/>
            <a:ext cx="21948577" cy="9519940"/>
          </a:xfrm>
          <a:prstGeom prst="rect">
            <a:avLst/>
          </a:prstGeom>
        </p:spPr>
        <p:txBody>
          <a:bodyPr/>
          <a:lstStyle/>
          <a:p>
            <a:pPr/>
            <a:r>
              <a:t>canvas.oncontextlost()：浏览器检测到CanvasRenderingContext2D上下文环境丢失时触发</a:t>
            </a:r>
          </a:p>
          <a:p>
            <a:pPr/>
            <a:r>
              <a:t>canvas.oncontextrestored()：浏览器还原CanvasRenderingContext2D上下文环境时触发</a:t>
            </a:r>
          </a:p>
          <a:p>
            <a:pPr/>
            <a:r>
              <a:t>canvas.webglcontextcreationerror()：浏览器无法创建WebGLRenderingContext上下文环境时触发</a:t>
            </a:r>
          </a:p>
          <a:p>
            <a:pPr/>
            <a:r>
              <a:t>canvas.onwebglcontextlost()：浏览器检测到WebGLRenderingContext上下文环境丢失时触发</a:t>
            </a:r>
          </a:p>
          <a:p>
            <a:pPr/>
            <a:r>
              <a:t>canvas.onwebglcontextrestored()：浏览器还原WebGLRenderingContext上下文环境时触发</a:t>
            </a:r>
          </a:p>
        </p:txBody>
      </p:sp>
      <p:sp>
        <p:nvSpPr>
          <p:cNvPr id="20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性能优化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性能优化</a:t>
            </a:r>
          </a:p>
        </p:txBody>
      </p:sp>
      <p:sp>
        <p:nvSpPr>
          <p:cNvPr id="209" name="在离屏canvas上预渲染相似或重复的对象…"/>
          <p:cNvSpPr txBox="1"/>
          <p:nvPr>
            <p:ph type="body" idx="1"/>
          </p:nvPr>
        </p:nvSpPr>
        <p:spPr>
          <a:xfrm>
            <a:off x="1219200" y="2976860"/>
            <a:ext cx="21948577" cy="9519940"/>
          </a:xfrm>
          <a:prstGeom prst="rect">
            <a:avLst/>
          </a:prstGeom>
        </p:spPr>
        <p:txBody>
          <a:bodyPr/>
          <a:lstStyle/>
          <a:p>
            <a:pPr marL="365887" indent="-365887" defTabSz="1633687">
              <a:spcBef>
                <a:spcPts val="1600"/>
              </a:spcBef>
              <a:defRPr sz="2948"/>
            </a:pPr>
            <a:r>
              <a:t>在离屏canvas上预渲染相似或重复的对象</a:t>
            </a:r>
          </a:p>
          <a:p>
            <a:pPr marL="365887" indent="-365887" defTabSz="1633687">
              <a:spcBef>
                <a:spcPts val="1600"/>
              </a:spcBef>
              <a:defRPr sz="2948"/>
            </a:pPr>
            <a:r>
              <a:t>避免使用浮点数坐标</a:t>
            </a:r>
          </a:p>
          <a:p>
            <a:pPr marL="365887" indent="-365887" defTabSz="1633687">
              <a:spcBef>
                <a:spcPts val="1600"/>
              </a:spcBef>
              <a:defRPr sz="2948"/>
            </a:pPr>
            <a:r>
              <a:t>不要在用drawImage时缩放图像</a:t>
            </a:r>
          </a:p>
          <a:p>
            <a:pPr marL="365887" indent="-365887" defTabSz="1633687">
              <a:spcBef>
                <a:spcPts val="1600"/>
              </a:spcBef>
              <a:defRPr sz="2948"/>
            </a:pPr>
            <a:r>
              <a:t>使用多层画布去绘制一个复杂的场景</a:t>
            </a:r>
          </a:p>
          <a:p>
            <a:pPr marL="365887" indent="-365887" defTabSz="1633687">
              <a:spcBef>
                <a:spcPts val="1600"/>
              </a:spcBef>
              <a:defRPr sz="2948"/>
            </a:pPr>
            <a:r>
              <a:t>使用CSS设置大的背景图</a:t>
            </a:r>
          </a:p>
          <a:p>
            <a:pPr marL="365887" indent="-365887" defTabSz="1633687">
              <a:spcBef>
                <a:spcPts val="1600"/>
              </a:spcBef>
              <a:defRPr sz="2948"/>
            </a:pPr>
            <a:r>
              <a:t>使用CSS变换特性缩放画布</a:t>
            </a:r>
          </a:p>
          <a:p>
            <a:pPr marL="365887" indent="-365887" defTabSz="1633687">
              <a:spcBef>
                <a:spcPts val="1600"/>
              </a:spcBef>
              <a:defRPr sz="2948"/>
            </a:pPr>
            <a:r>
              <a:t>关闭透明度</a:t>
            </a:r>
          </a:p>
          <a:p>
            <a:pPr marL="365887" indent="-365887" defTabSz="1633687">
              <a:spcBef>
                <a:spcPts val="1600"/>
              </a:spcBef>
              <a:defRPr sz="2948"/>
            </a:pPr>
            <a:r>
              <a:t>将画布的函数调用集合到一起</a:t>
            </a:r>
          </a:p>
          <a:p>
            <a:pPr marL="365887" indent="-365887" defTabSz="1633687">
              <a:spcBef>
                <a:spcPts val="1600"/>
              </a:spcBef>
              <a:defRPr sz="2948"/>
            </a:pPr>
            <a:r>
              <a:t>避免不必要的画布状态改变</a:t>
            </a:r>
          </a:p>
          <a:p>
            <a:pPr marL="365887" indent="-365887" defTabSz="1633687">
              <a:spcBef>
                <a:spcPts val="1600"/>
              </a:spcBef>
              <a:defRPr sz="2948"/>
            </a:pPr>
            <a:r>
              <a:t>渲染画布中的不同的点，而非更新状态</a:t>
            </a:r>
          </a:p>
          <a:p>
            <a:pPr marL="365887" indent="-365887" defTabSz="1633687">
              <a:spcBef>
                <a:spcPts val="1600"/>
              </a:spcBef>
              <a:defRPr sz="2948"/>
            </a:pPr>
            <a:r>
              <a:t>尽可能避免shadowBlur特性</a:t>
            </a:r>
          </a:p>
          <a:p>
            <a:pPr marL="365887" indent="-365887" defTabSz="1633687">
              <a:spcBef>
                <a:spcPts val="1600"/>
              </a:spcBef>
              <a:defRPr sz="2948"/>
            </a:pPr>
            <a:r>
              <a:t>尽可能避免textRendering</a:t>
            </a:r>
          </a:p>
          <a:p>
            <a:pPr marL="365887" indent="-365887" defTabSz="1633687">
              <a:spcBef>
                <a:spcPts val="1600"/>
              </a:spcBef>
              <a:defRPr sz="2948"/>
            </a:pPr>
            <a:r>
              <a:t>尝试不同的方法来清除画布</a:t>
            </a:r>
          </a:p>
          <a:p>
            <a:pPr marL="365887" indent="-365887" defTabSz="1633687">
              <a:spcBef>
                <a:spcPts val="1600"/>
              </a:spcBef>
              <a:defRPr sz="2948"/>
            </a:pPr>
            <a:r>
              <a:t>绘制动画时尽可能用window.requestAnimationFrame()替代window.setInterval()</a:t>
            </a:r>
          </a:p>
        </p:txBody>
      </p:sp>
      <p:sp>
        <p:nvSpPr>
          <p:cNvPr id="21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anvas简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canvas简介</a:t>
            </a:r>
          </a:p>
        </p:txBody>
      </p:sp>
      <p:sp>
        <p:nvSpPr>
          <p:cNvPr id="159" name="canvas是H5新增的一个可以使用JS在其中绘制图像的HTML元素，可以用来制作图表、动画，甚至是视频、游戏等。…"/>
          <p:cNvSpPr txBox="1"/>
          <p:nvPr>
            <p:ph type="body" idx="1"/>
          </p:nvPr>
        </p:nvSpPr>
        <p:spPr>
          <a:xfrm>
            <a:off x="1231900" y="2989560"/>
            <a:ext cx="21948577" cy="9519940"/>
          </a:xfrm>
          <a:prstGeom prst="rect">
            <a:avLst/>
          </a:prstGeom>
        </p:spPr>
        <p:txBody>
          <a:bodyPr/>
          <a:lstStyle/>
          <a:p>
            <a:pPr/>
            <a:r>
              <a:t>canvas是H5新增的一个可以使用JS在其中绘制图像的HTML元素，可以用来制作图表、动画，甚至是视频、游戏等。</a:t>
            </a:r>
          </a:p>
          <a:p>
            <a:pPr/>
            <a:r>
              <a:t>canvas最早由Apple引入WebKit，用于Mac OS X的Dashboard和Safari浏览器使用，随后被各大浏览器实现，如今所有主流浏览器都支持该技术。</a:t>
            </a:r>
          </a:p>
          <a:p>
            <a:pPr/>
            <a:r>
              <a:t>canvas属于内联块标签，可以通过css(width、height)设置标签在文档流中的宽高，但是画布的实际宽高仍然是默认值(width: 300px; height: 150px)，如果css样式和画布大小不一致会导致内容扭曲、失真，所以不建议使用css样式来设置，需要通过canvas标签属性(width、height)来设置画布的大小。</a:t>
            </a:r>
          </a:p>
          <a:p>
            <a:pPr/>
            <a:r>
              <a:t>不支持canvas的浏览器并不会渲染canvas的内容，而是会将canvas标签内的内容渲染出来。</a:t>
            </a:r>
          </a:p>
        </p:txBody>
      </p:sp>
      <p:sp>
        <p:nvSpPr>
          <p:cNvPr id="160" name="幻灯片编号"/>
          <p:cNvSpPr txBox="1"/>
          <p:nvPr>
            <p:ph type="sldNum" sz="quarter" idx="2"/>
          </p:nvPr>
        </p:nvSpPr>
        <p:spPr>
          <a:xfrm>
            <a:off x="12058389" y="12722860"/>
            <a:ext cx="267222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使用canvas绘制图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使用canvas绘制图形</a:t>
            </a:r>
          </a:p>
        </p:txBody>
      </p:sp>
      <p:sp>
        <p:nvSpPr>
          <p:cNvPr id="163" name="context.fillRect(x, y, w, h)：绘制填充矩形…"/>
          <p:cNvSpPr txBox="1"/>
          <p:nvPr>
            <p:ph type="body" idx="1"/>
          </p:nvPr>
        </p:nvSpPr>
        <p:spPr>
          <a:xfrm>
            <a:off x="1219200" y="2976860"/>
            <a:ext cx="21948577" cy="9519940"/>
          </a:xfrm>
          <a:prstGeom prst="rect">
            <a:avLst/>
          </a:prstGeom>
        </p:spPr>
        <p:txBody>
          <a:bodyPr/>
          <a:lstStyle/>
          <a:p>
            <a:pPr marL="234822" indent="-234822" defTabSz="1048485">
              <a:spcBef>
                <a:spcPts val="1000"/>
              </a:spcBef>
              <a:defRPr sz="1892"/>
            </a:pPr>
            <a:r>
              <a:t>context.fillRect(x, y, w, h)：绘制填充矩形</a:t>
            </a:r>
          </a:p>
          <a:p>
            <a:pPr marL="234822" indent="-234822" defTabSz="1048485">
              <a:spcBef>
                <a:spcPts val="1000"/>
              </a:spcBef>
              <a:defRPr sz="1892"/>
            </a:pPr>
            <a:r>
              <a:t>context.strokeRect(x, y, w, h)：绘制描边矩形</a:t>
            </a:r>
          </a:p>
          <a:p>
            <a:pPr marL="234822" indent="-234822" defTabSz="1048485">
              <a:spcBef>
                <a:spcPts val="1000"/>
              </a:spcBef>
              <a:defRPr sz="1892"/>
            </a:pPr>
            <a:r>
              <a:t>context.clearRect(x, y, w, h)：清除指定矩形区域，会保留原来的样式</a:t>
            </a:r>
          </a:p>
          <a:p>
            <a:pPr marL="234822" indent="-234822" defTabSz="1048485">
              <a:spcBef>
                <a:spcPts val="1000"/>
              </a:spcBef>
              <a:defRPr sz="1892"/>
            </a:pPr>
            <a:r>
              <a:t>context.beginPath()：新建一条路径，生成之后，图形绘制命令被指向到路径上生成路径</a:t>
            </a:r>
          </a:p>
          <a:p>
            <a:pPr marL="234822" indent="-234822" defTabSz="1048485">
              <a:spcBef>
                <a:spcPts val="1000"/>
              </a:spcBef>
              <a:defRPr sz="1892"/>
            </a:pPr>
            <a:r>
              <a:t>context.closePath()：闭合路径之后图形绘制命令又重新指向到上下文中</a:t>
            </a:r>
          </a:p>
          <a:p>
            <a:pPr marL="234822" indent="-234822" defTabSz="1048485">
              <a:spcBef>
                <a:spcPts val="1000"/>
              </a:spcBef>
              <a:defRPr sz="1892"/>
            </a:pPr>
            <a:r>
              <a:t>context.stroke([path])：通过线条来绘制图形轮廓</a:t>
            </a:r>
          </a:p>
          <a:p>
            <a:pPr marL="234822" indent="-234822" defTabSz="1048485">
              <a:spcBef>
                <a:spcPts val="1000"/>
              </a:spcBef>
              <a:defRPr sz="1892"/>
            </a:pPr>
            <a:r>
              <a:t>context.fill([path], [fillRule])：通过填充路径的内容区域生成实心的图形</a:t>
            </a:r>
          </a:p>
          <a:p>
            <a:pPr marL="234822" indent="-234822" defTabSz="1048485">
              <a:spcBef>
                <a:spcPts val="1000"/>
              </a:spcBef>
              <a:defRPr sz="1892"/>
            </a:pPr>
            <a:r>
              <a:t>context.moveTo(x, y)：设置路径起点，将笔触移动到指定的坐标 x 以及 y 上</a:t>
            </a:r>
          </a:p>
          <a:p>
            <a:pPr marL="234822" indent="-234822" defTabSz="1048485">
              <a:spcBef>
                <a:spcPts val="1000"/>
              </a:spcBef>
              <a:defRPr sz="1892"/>
            </a:pPr>
            <a:r>
              <a:t>context.lineTo(x, y)：绘制一条从当前位置到指定 x 以及 y 位置的直线</a:t>
            </a:r>
          </a:p>
          <a:p>
            <a:pPr marL="234822" indent="-234822" defTabSz="1048485">
              <a:spcBef>
                <a:spcPts val="1000"/>
              </a:spcBef>
              <a:defRPr sz="1892"/>
            </a:pPr>
            <a:r>
              <a:t>context.rect(x, y, w, h)：绘制矩形路径</a:t>
            </a:r>
          </a:p>
          <a:p>
            <a:pPr marL="234822" indent="-234822" defTabSz="1048485">
              <a:spcBef>
                <a:spcPts val="1000"/>
              </a:spcBef>
              <a:defRPr sz="1892"/>
            </a:pPr>
            <a:r>
              <a:t>context.roundRect(x, y, w, h, radii)：绘制圆角矩形路径</a:t>
            </a:r>
          </a:p>
          <a:p>
            <a:pPr marL="234822" indent="-234822" defTabSz="1048485">
              <a:spcBef>
                <a:spcPts val="1000"/>
              </a:spcBef>
              <a:defRPr sz="1892"/>
            </a:pPr>
            <a:r>
              <a:t>context.arc(x, y, radius, startAngle, endAngle, anticlockwise)：绘制圆弧/圆</a:t>
            </a:r>
          </a:p>
          <a:p>
            <a:pPr marL="234822" indent="-234822" defTabSz="1048485">
              <a:spcBef>
                <a:spcPts val="1000"/>
              </a:spcBef>
              <a:defRPr sz="1892"/>
            </a:pPr>
            <a:r>
              <a:t>context.arcTo(x1, y1, x2, y2, radius)：创建介于两个切线之间的弧/曲线</a:t>
            </a:r>
          </a:p>
          <a:p>
            <a:pPr marL="234822" indent="-234822" defTabSz="1048485">
              <a:spcBef>
                <a:spcPts val="1000"/>
              </a:spcBef>
              <a:defRPr sz="1892"/>
            </a:pPr>
            <a:r>
              <a:t>context.ellipse(x, y, radiusX, radiusY, rotation, startAngle, endAngle, anticlockwise)：绘制椭圆</a:t>
            </a:r>
          </a:p>
          <a:p>
            <a:pPr marL="234822" indent="-234822" defTabSz="1048485">
              <a:spcBef>
                <a:spcPts val="1000"/>
              </a:spcBef>
              <a:defRPr sz="1892"/>
            </a:pPr>
            <a:r>
              <a:t>context.quadraticCurveTo(cp1x, cp1y, x, y)：二次贝塞尔曲线</a:t>
            </a:r>
          </a:p>
          <a:p>
            <a:pPr marL="234822" indent="-234822" defTabSz="1048485">
              <a:spcBef>
                <a:spcPts val="1000"/>
              </a:spcBef>
              <a:defRPr sz="1892"/>
            </a:pPr>
            <a:r>
              <a:t>context.bezierCurveTo(cp1x, cp1y, cp2x, cp2y, x, y)：三次贝塞尔曲线</a:t>
            </a:r>
          </a:p>
          <a:p>
            <a:pPr marL="234822" indent="-234822" defTabSz="1048485">
              <a:spcBef>
                <a:spcPts val="1000"/>
              </a:spcBef>
              <a:defRPr sz="1892"/>
            </a:pPr>
            <a:r>
              <a:t>context.isPointInPath([path], x, y, [fillRule])：判断在当前路径的区域内是否包含检测点</a:t>
            </a:r>
          </a:p>
          <a:p>
            <a:pPr marL="234822" indent="-234822" defTabSz="1048485">
              <a:spcBef>
                <a:spcPts val="1000"/>
              </a:spcBef>
              <a:defRPr sz="1892"/>
            </a:pPr>
            <a:r>
              <a:t>context.isPointInStroke([path], x, y)：判断在当前路径的描边中是否包含监测点</a:t>
            </a:r>
          </a:p>
          <a:p>
            <a:pPr marL="234822" indent="-234822" defTabSz="1048485">
              <a:spcBef>
                <a:spcPts val="1000"/>
              </a:spcBef>
              <a:defRPr sz="1892"/>
            </a:pPr>
            <a:r>
              <a:t>.contxt.drawFocusIfNeeded([path], element)：路径聚焦</a:t>
            </a:r>
          </a:p>
          <a:p>
            <a:pPr marL="234822" indent="-234822" defTabSz="1048485">
              <a:spcBef>
                <a:spcPts val="1000"/>
              </a:spcBef>
              <a:defRPr sz="1892"/>
            </a:pPr>
            <a:r>
              <a:t>context.scrollPathIntoView([path])：将当前或给定的路径滚动到视口中</a:t>
            </a:r>
          </a:p>
          <a:p>
            <a:pPr marL="234822" indent="-234822" defTabSz="1048485">
              <a:spcBef>
                <a:spcPts val="1000"/>
              </a:spcBef>
              <a:defRPr sz="1892"/>
            </a:pPr>
            <a:r>
              <a:rPr u="sng">
                <a:hlinkClick r:id="rId2" invalidUrl="" action="" tgtFrame="" tooltip="" history="1" highlightClick="0" endSnd="0"/>
              </a:rPr>
              <a:t>Path2D</a:t>
            </a:r>
            <a:r>
              <a:t>对象</a:t>
            </a:r>
          </a:p>
        </p:txBody>
      </p:sp>
      <p:sp>
        <p:nvSpPr>
          <p:cNvPr id="164" name="幻灯片编号"/>
          <p:cNvSpPr txBox="1"/>
          <p:nvPr>
            <p:ph type="sldNum" sz="quarter" idx="2"/>
          </p:nvPr>
        </p:nvSpPr>
        <p:spPr>
          <a:xfrm>
            <a:off x="12061189" y="12684760"/>
            <a:ext cx="26162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5" name="已粘贴的影片.png" descr="已粘贴的影片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682995" y="7279525"/>
            <a:ext cx="4984473" cy="49844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已粘贴的影片.png" descr="已粘贴的影片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829898" y="2545379"/>
            <a:ext cx="4690485" cy="46904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应用样式和颜色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应用样式和颜色</a:t>
            </a:r>
          </a:p>
        </p:txBody>
      </p:sp>
      <p:sp>
        <p:nvSpPr>
          <p:cNvPr id="169" name="context.fillStyle = color | gradient | pattern：填充颜色…"/>
          <p:cNvSpPr txBox="1"/>
          <p:nvPr>
            <p:ph type="body" idx="1"/>
          </p:nvPr>
        </p:nvSpPr>
        <p:spPr>
          <a:xfrm>
            <a:off x="1219200" y="2976860"/>
            <a:ext cx="21948577" cy="9519940"/>
          </a:xfrm>
          <a:prstGeom prst="rect">
            <a:avLst/>
          </a:prstGeom>
        </p:spPr>
        <p:txBody>
          <a:bodyPr/>
          <a:lstStyle/>
          <a:p>
            <a:pPr marL="223900" indent="-223900" defTabSz="999718">
              <a:spcBef>
                <a:spcPts val="900"/>
              </a:spcBef>
              <a:defRPr sz="1803"/>
            </a:pPr>
            <a:r>
              <a:t>context.fillStyle = color | gradient | pattern：填充颜色</a:t>
            </a:r>
          </a:p>
          <a:p>
            <a:pPr marL="223900" indent="-223900" defTabSz="999718">
              <a:spcBef>
                <a:spcPts val="900"/>
              </a:spcBef>
              <a:defRPr sz="1803"/>
            </a:pPr>
            <a:r>
              <a:t>context.strokeStyle = color | gradient | pattern：轮廓颜色</a:t>
            </a:r>
          </a:p>
          <a:p>
            <a:pPr marL="223900" indent="-223900" defTabSz="999718">
              <a:spcBef>
                <a:spcPts val="900"/>
              </a:spcBef>
              <a:defRPr sz="1803"/>
            </a:pPr>
            <a:r>
              <a:t>context.globalAlhpa = value：透明度，默认 1.0，取值范围 0.0～1.0</a:t>
            </a:r>
          </a:p>
          <a:p>
            <a:pPr marL="223900" indent="-223900" defTabSz="999718">
              <a:spcBef>
                <a:spcPts val="900"/>
              </a:spcBef>
              <a:defRPr sz="1803"/>
            </a:pPr>
            <a:r>
              <a:t>context.lineWidth = number：线宽</a:t>
            </a:r>
          </a:p>
          <a:p>
            <a:pPr marL="223900" indent="-223900" defTabSz="999718">
              <a:spcBef>
                <a:spcPts val="900"/>
              </a:spcBef>
              <a:defRPr sz="1803"/>
            </a:pPr>
            <a:r>
              <a:t>context.lineCap = type：线帽，默认 butt，可选 butt、round、square</a:t>
            </a:r>
          </a:p>
          <a:p>
            <a:pPr marL="223900" indent="-223900" defTabSz="999718">
              <a:spcBef>
                <a:spcPts val="900"/>
              </a:spcBef>
              <a:defRPr sz="1803"/>
            </a:pPr>
            <a:r>
              <a:t>context.lineJoin = type：线条连结方式，默认 miter，可选round、bevel、miter</a:t>
            </a:r>
          </a:p>
          <a:p>
            <a:pPr marL="223900" indent="-223900" defTabSz="999718">
              <a:spcBef>
                <a:spcPts val="900"/>
              </a:spcBef>
              <a:defRPr sz="1803"/>
            </a:pPr>
            <a:r>
              <a:t>context.miterLimit = number：限制两条线相交时交界处内外角顶点的长度，默认 10</a:t>
            </a:r>
          </a:p>
          <a:p>
            <a:pPr marL="223900" indent="-223900" defTabSz="999718">
              <a:spcBef>
                <a:spcPts val="900"/>
              </a:spcBef>
              <a:defRPr sz="1803"/>
            </a:pPr>
            <a:r>
              <a:t>context.shadowColor = color：阴影颜色默认 rgba(0, 0, 0, 0)</a:t>
            </a:r>
          </a:p>
          <a:p>
            <a:pPr marL="223900" indent="-223900" defTabSz="999718">
              <a:spcBef>
                <a:spcPts val="900"/>
              </a:spcBef>
              <a:defRPr sz="1803"/>
            </a:pPr>
            <a:r>
              <a:t>context.shadowBlur = level：模糊度，默认 0</a:t>
            </a:r>
          </a:p>
          <a:p>
            <a:pPr marL="223900" indent="-223900" defTabSz="999718">
              <a:spcBef>
                <a:spcPts val="900"/>
              </a:spcBef>
              <a:defRPr sz="1803"/>
            </a:pPr>
            <a:r>
              <a:t>context.shadowOffsetX = offset：阴影水平偏移，默认 0</a:t>
            </a:r>
          </a:p>
          <a:p>
            <a:pPr marL="223900" indent="-223900" defTabSz="999718">
              <a:spcBef>
                <a:spcPts val="900"/>
              </a:spcBef>
              <a:defRPr sz="1803"/>
            </a:pPr>
            <a:r>
              <a:t>context.shadowOffsetY = offset：阴影垂直偏移，默认 0</a:t>
            </a:r>
          </a:p>
          <a:p>
            <a:pPr marL="223900" indent="-223900" defTabSz="999718">
              <a:spcBef>
                <a:spcPts val="900"/>
              </a:spcBef>
              <a:defRPr sz="1803"/>
            </a:pPr>
            <a:r>
              <a:t>context.getLineDash()：返回一个包含当前虚线样式，长度为非负偶数的数组</a:t>
            </a:r>
          </a:p>
          <a:p>
            <a:pPr marL="223900" indent="-223900" defTabSz="999718">
              <a:spcBef>
                <a:spcPts val="900"/>
              </a:spcBef>
              <a:defRPr sz="1803"/>
            </a:pPr>
            <a:r>
              <a:t>context.setLineDash(segments)：设置虚线样式</a:t>
            </a:r>
          </a:p>
          <a:p>
            <a:pPr lvl="1" marL="447801" indent="-223900" defTabSz="999718">
              <a:spcBef>
                <a:spcPts val="900"/>
              </a:spcBef>
              <a:defRPr sz="1803"/>
            </a:pPr>
            <a:r>
              <a:t>segments：一组描述交替绘制线段和间距长度的数字，如果数组元素的数量是奇数，数组的元素会被复制并重复</a:t>
            </a:r>
          </a:p>
          <a:p>
            <a:pPr marL="223900" indent="-223900" defTabSz="999718">
              <a:spcBef>
                <a:spcPts val="900"/>
              </a:spcBef>
              <a:defRPr sz="1803"/>
            </a:pPr>
            <a:r>
              <a:t>context.lineDashOffset = float：虚线的起始偏移量，默认 0.0</a:t>
            </a:r>
          </a:p>
          <a:p>
            <a:pPr marL="223900" indent="-223900" defTabSz="999718">
              <a:spcBef>
                <a:spcPts val="900"/>
              </a:spcBef>
              <a:defRPr sz="1803"/>
            </a:pPr>
            <a:r>
              <a:t>context.createLinearGradient(x0, y0, x1, y1)：线型渐变，返回</a:t>
            </a:r>
            <a:r>
              <a:rPr u="sng">
                <a:hlinkClick r:id="rId2" invalidUrl="" action="" tgtFrame="" tooltip="" history="1" highlightClick="0" endSnd="0"/>
              </a:rPr>
              <a:t>CanvasGradient</a:t>
            </a:r>
            <a:r>
              <a:t>对象</a:t>
            </a:r>
          </a:p>
          <a:p>
            <a:pPr lvl="1" marL="447801" indent="-223900" defTabSz="999718">
              <a:spcBef>
                <a:spcPts val="900"/>
              </a:spcBef>
              <a:defRPr sz="1803"/>
            </a:pPr>
            <a:r>
              <a:t>CanvasGradient.addColorStop(offset, color)：添加断点到渐变中</a:t>
            </a:r>
          </a:p>
          <a:p>
            <a:pPr marL="223900" indent="-223900" defTabSz="999718">
              <a:spcBef>
                <a:spcPts val="900"/>
              </a:spcBef>
              <a:defRPr sz="1803"/>
            </a:pPr>
            <a:r>
              <a:t>context.createRadialGradient(x0, y0, r0, x1, y1, r1)：径向渐变，返回</a:t>
            </a:r>
            <a:r>
              <a:rPr u="sng">
                <a:hlinkClick r:id="rId2" invalidUrl="" action="" tgtFrame="" tooltip="" history="1" highlightClick="0" endSnd="0"/>
              </a:rPr>
              <a:t>CanvasGradient</a:t>
            </a:r>
            <a:r>
              <a:t>对象</a:t>
            </a:r>
          </a:p>
          <a:p>
            <a:pPr lvl="1" marL="447801" indent="-223900" defTabSz="999718">
              <a:spcBef>
                <a:spcPts val="900"/>
              </a:spcBef>
              <a:defRPr sz="1803"/>
            </a:pPr>
            <a:r>
              <a:t>CanvasGradient.addColorStop(offset, color)：添加断点到渐变中</a:t>
            </a:r>
          </a:p>
          <a:p>
            <a:pPr marL="223900" indent="-223900" defTabSz="999718">
              <a:spcBef>
                <a:spcPts val="900"/>
              </a:spcBef>
              <a:defRPr sz="1803"/>
            </a:pPr>
            <a:r>
              <a:t>context.createConicGradient(startAngle, x, y): 锥形渐变，返回</a:t>
            </a:r>
            <a:r>
              <a:rPr u="sng">
                <a:hlinkClick r:id="rId2" invalidUrl="" action="" tgtFrame="" tooltip="" history="1" highlightClick="0" endSnd="0"/>
              </a:rPr>
              <a:t>CanvasGradient</a:t>
            </a:r>
            <a:r>
              <a:t>对象</a:t>
            </a:r>
          </a:p>
          <a:p>
            <a:pPr lvl="1" marL="447801" indent="-223900" defTabSz="999718">
              <a:spcBef>
                <a:spcPts val="900"/>
              </a:spcBef>
              <a:defRPr sz="1803"/>
            </a:pPr>
            <a:r>
              <a:t>CanvasGradient.addColorStop(offset, color)：添加断点到渐变中</a:t>
            </a:r>
          </a:p>
          <a:p>
            <a:pPr marL="223900" indent="-223900" defTabSz="999718">
              <a:spcBef>
                <a:spcPts val="900"/>
              </a:spcBef>
              <a:defRPr sz="1803"/>
            </a:pPr>
            <a:r>
              <a:t>context.createPattern(image, repetition)：图案样式，返回</a:t>
            </a:r>
            <a:r>
              <a:rPr u="sng">
                <a:hlinkClick r:id="rId3" invalidUrl="" action="" tgtFrame="" tooltip="" history="1" highlightClick="0" endSnd="0"/>
              </a:rPr>
              <a:t>CanvasPattern</a:t>
            </a:r>
            <a:r>
              <a:t>对象</a:t>
            </a:r>
          </a:p>
          <a:p>
            <a:pPr lvl="1" marL="447801" indent="-223900" defTabSz="999718">
              <a:spcBef>
                <a:spcPts val="900"/>
              </a:spcBef>
              <a:defRPr sz="1803"/>
            </a:pPr>
            <a:r>
              <a:t>CanvasPattern.setTransform(matrix)：创建一个来自DOMMatrix具有指定图案变化的</a:t>
            </a:r>
            <a:r>
              <a:rPr u="sng">
                <a:hlinkClick r:id="rId3" invalidUrl="" action="" tgtFrame="" tooltip="" history="1" highlightClick="0" endSnd="0"/>
              </a:rPr>
              <a:t>CanvasPattern</a:t>
            </a:r>
          </a:p>
        </p:txBody>
      </p:sp>
      <p:sp>
        <p:nvSpPr>
          <p:cNvPr id="170" name="幻灯片编号"/>
          <p:cNvSpPr txBox="1"/>
          <p:nvPr>
            <p:ph type="sldNum" sz="quarter" idx="2"/>
          </p:nvPr>
        </p:nvSpPr>
        <p:spPr>
          <a:xfrm>
            <a:off x="12061189" y="12684760"/>
            <a:ext cx="26162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绘制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绘制文本</a:t>
            </a:r>
          </a:p>
        </p:txBody>
      </p:sp>
      <p:sp>
        <p:nvSpPr>
          <p:cNvPr id="173" name="context.fillText(text, x, y, [maxWidth])…"/>
          <p:cNvSpPr txBox="1"/>
          <p:nvPr>
            <p:ph type="body" idx="1"/>
          </p:nvPr>
        </p:nvSpPr>
        <p:spPr>
          <a:xfrm>
            <a:off x="1219200" y="2976860"/>
            <a:ext cx="21948577" cy="9519940"/>
          </a:xfrm>
          <a:prstGeom prst="rect">
            <a:avLst/>
          </a:prstGeom>
        </p:spPr>
        <p:txBody>
          <a:bodyPr/>
          <a:lstStyle/>
          <a:p>
            <a:pPr marL="365887" indent="-365887" defTabSz="1633687">
              <a:spcBef>
                <a:spcPts val="1600"/>
              </a:spcBef>
              <a:defRPr sz="2948"/>
            </a:pPr>
            <a:r>
              <a:t>context.fillText(text, x, y, [maxWidth])</a:t>
            </a:r>
          </a:p>
          <a:p>
            <a:pPr marL="365887" indent="-365887" defTabSz="1633687">
              <a:spcBef>
                <a:spcPts val="1600"/>
              </a:spcBef>
              <a:defRPr sz="2948"/>
            </a:pPr>
            <a:r>
              <a:t>context.storkeText(text, x, y, [maxWidth])</a:t>
            </a:r>
          </a:p>
          <a:p>
            <a:pPr marL="365887" indent="-365887" defTabSz="1633687">
              <a:spcBef>
                <a:spcPts val="1600"/>
              </a:spcBef>
              <a:defRPr sz="2948"/>
            </a:pPr>
            <a:r>
              <a:t>context.font = value：字体样式，同CSS font语法相同，默认 10px sans-serif</a:t>
            </a:r>
          </a:p>
          <a:p>
            <a:pPr marL="365887" indent="-365887" defTabSz="1633687">
              <a:spcBef>
                <a:spcPts val="1600"/>
              </a:spcBef>
              <a:defRPr sz="2948"/>
            </a:pPr>
            <a:r>
              <a:t>context.textAlign = value：对齐方式，默认 start，可选 start、end、left、right、center</a:t>
            </a:r>
          </a:p>
          <a:p>
            <a:pPr marL="365887" indent="-365887" defTabSz="1633687">
              <a:spcBef>
                <a:spcPts val="1600"/>
              </a:spcBef>
              <a:defRPr sz="2948"/>
            </a:pPr>
            <a:r>
              <a:t>context.textBaseline = value：基线对齐方式，默认 alphabetic，可选 top、hanging、middle、alphabetic、ideographic、bottom</a:t>
            </a:r>
          </a:p>
          <a:p>
            <a:pPr marL="365887" indent="-365887" defTabSz="1633687">
              <a:spcBef>
                <a:spcPts val="1600"/>
              </a:spcBef>
              <a:defRPr sz="2948"/>
            </a:pPr>
            <a:r>
              <a:t>context.direction = value：文本方向，默认 inherit，可选 ltr、rtl、inherit</a:t>
            </a:r>
          </a:p>
          <a:p>
            <a:pPr marL="365887" indent="-365887" defTabSz="1633687">
              <a:spcBef>
                <a:spcPts val="1600"/>
              </a:spcBef>
              <a:defRPr sz="2948"/>
            </a:pPr>
            <a:r>
              <a:t>context.fontKerning = value：指定如何使用字体字距调整信息，可选 auto、normal、none</a:t>
            </a:r>
          </a:p>
          <a:p>
            <a:pPr marL="365887" indent="-365887" defTabSz="1633687">
              <a:spcBef>
                <a:spcPts val="1600"/>
              </a:spcBef>
              <a:defRPr sz="2948"/>
            </a:pPr>
            <a:r>
              <a:t>context.fontStretch = value：指定绘制文本时如何扩展或压缩字体，同CSS font-stretch语法相同</a:t>
            </a:r>
          </a:p>
          <a:p>
            <a:pPr marL="365887" indent="-365887" defTabSz="1633687">
              <a:spcBef>
                <a:spcPts val="1600"/>
              </a:spcBef>
              <a:defRPr sz="2948"/>
            </a:pPr>
            <a:r>
              <a:t>context.letterSpacing = value：字符间距，默认 0px</a:t>
            </a:r>
          </a:p>
          <a:p>
            <a:pPr marL="365887" indent="-365887" defTabSz="1633687">
              <a:spcBef>
                <a:spcPts val="1600"/>
              </a:spcBef>
              <a:defRPr sz="2948"/>
            </a:pPr>
            <a:r>
              <a:t>context.wordSpacing = value：单词间距，默认 0px</a:t>
            </a:r>
          </a:p>
          <a:p>
            <a:pPr marL="365887" indent="-365887" defTabSz="1633687">
              <a:spcBef>
                <a:spcPts val="1600"/>
              </a:spcBef>
              <a:defRPr sz="2948"/>
            </a:pPr>
            <a:r>
              <a:t>context.fontVariantCaps = value：指定呈现文本的替代大小写，默认 normal，可选 normal、small-caps、all-small-caps、petite-caps、all-petite-caps、unicase、titling-caps</a:t>
            </a:r>
          </a:p>
          <a:p>
            <a:pPr marL="365887" indent="-365887" defTabSz="1633687">
              <a:spcBef>
                <a:spcPts val="1600"/>
              </a:spcBef>
              <a:defRPr sz="2948"/>
            </a:pPr>
            <a:r>
              <a:t>context.textRendering = value：文本渲染的优化方式，同CSS text-rendering语法相同</a:t>
            </a:r>
          </a:p>
          <a:p>
            <a:pPr marL="365887" indent="-365887" defTabSz="1633687">
              <a:spcBef>
                <a:spcPts val="1600"/>
              </a:spcBef>
              <a:defRPr sz="2948"/>
            </a:pPr>
            <a:r>
              <a:t>context.measureText(text)：测量文本，返回被测量文本</a:t>
            </a:r>
            <a:r>
              <a:rPr u="sng">
                <a:hlinkClick r:id="rId2" invalidUrl="" action="" tgtFrame="" tooltip="" history="1" highlightClick="0" endSnd="0"/>
              </a:rPr>
              <a:t>TextMetrics</a:t>
            </a:r>
            <a:r>
              <a:t>对象</a:t>
            </a:r>
          </a:p>
        </p:txBody>
      </p:sp>
      <p:sp>
        <p:nvSpPr>
          <p:cNvPr id="174" name="幻灯片编号"/>
          <p:cNvSpPr txBox="1"/>
          <p:nvPr>
            <p:ph type="sldNum" sz="quarter" idx="2"/>
          </p:nvPr>
        </p:nvSpPr>
        <p:spPr>
          <a:xfrm>
            <a:off x="12061189" y="12684760"/>
            <a:ext cx="26162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使用图像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使用图像</a:t>
            </a:r>
          </a:p>
        </p:txBody>
      </p:sp>
      <p:sp>
        <p:nvSpPr>
          <p:cNvPr id="177" name="context.drawImage…"/>
          <p:cNvSpPr txBox="1"/>
          <p:nvPr>
            <p:ph type="body" idx="1"/>
          </p:nvPr>
        </p:nvSpPr>
        <p:spPr>
          <a:xfrm>
            <a:off x="1219200" y="2976860"/>
            <a:ext cx="21948577" cy="9519940"/>
          </a:xfrm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context.drawImage</a:t>
            </a:r>
          </a:p>
          <a:p>
            <a:pPr lvl="1"/>
            <a:r>
              <a:t>context.drawImage(image, dx, dy)：将图片绘制到画布指定位置</a:t>
            </a:r>
          </a:p>
          <a:p>
            <a:pPr lvl="1"/>
            <a:r>
              <a:t>context.drawImage(image, dx, dy, dw, dh)：将图片绘制到画布的指定区域</a:t>
            </a:r>
          </a:p>
          <a:p>
            <a:pPr lvl="1"/>
            <a:r>
              <a:t>context.drawImage(image, sx, sy, sw, sh, dx, dy, dw, dh)：截取图片的指定区域并绘制到画布的指定区域</a:t>
            </a:r>
          </a:p>
          <a:p>
            <a:pPr/>
            <a:r>
              <a:t>context.imageSmoothingEnabled = bool：设置图片缩放时是否平滑，默认 true</a:t>
            </a:r>
          </a:p>
          <a:p>
            <a:pPr/>
            <a:r>
              <a:t>context.imageSmoothingQuality = value：设置图片平滑质量，默认 low，可选 low、medium、high（前提：context.imageSmoothingEnabled = true）</a:t>
            </a:r>
          </a:p>
        </p:txBody>
      </p:sp>
      <p:sp>
        <p:nvSpPr>
          <p:cNvPr id="178" name="幻灯片编号"/>
          <p:cNvSpPr txBox="1"/>
          <p:nvPr>
            <p:ph type="sldNum" sz="quarter" idx="2"/>
          </p:nvPr>
        </p:nvSpPr>
        <p:spPr>
          <a:xfrm>
            <a:off x="12061189" y="12684760"/>
            <a:ext cx="26162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9" name="已粘贴的影片.png" descr="已粘贴的影片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904940" y="188456"/>
            <a:ext cx="3810001" cy="3683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变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变换</a:t>
            </a:r>
          </a:p>
        </p:txBody>
      </p:sp>
      <p:sp>
        <p:nvSpPr>
          <p:cNvPr id="182" name="context.save()：保存画布的状态…"/>
          <p:cNvSpPr txBox="1"/>
          <p:nvPr>
            <p:ph type="body" idx="1"/>
          </p:nvPr>
        </p:nvSpPr>
        <p:spPr>
          <a:xfrm>
            <a:off x="1219200" y="2976860"/>
            <a:ext cx="21948577" cy="9519940"/>
          </a:xfrm>
          <a:prstGeom prst="rect">
            <a:avLst/>
          </a:prstGeom>
        </p:spPr>
        <p:txBody>
          <a:bodyPr/>
          <a:lstStyle/>
          <a:p>
            <a:pPr marL="458723" indent="-458723" defTabSz="2048204">
              <a:spcBef>
                <a:spcPts val="2000"/>
              </a:spcBef>
              <a:defRPr sz="3696"/>
            </a:pPr>
            <a:r>
              <a:t>context.save()：保存画布的状态</a:t>
            </a:r>
          </a:p>
          <a:p>
            <a:pPr marL="458723" indent="-458723" defTabSz="2048204">
              <a:spcBef>
                <a:spcPts val="2000"/>
              </a:spcBef>
              <a:defRPr sz="3696"/>
            </a:pPr>
            <a:r>
              <a:t>context.restore()：恢复画布的状态</a:t>
            </a:r>
          </a:p>
          <a:p>
            <a:pPr marL="458723" indent="-458723" defTabSz="2048204">
              <a:spcBef>
                <a:spcPts val="2000"/>
              </a:spcBef>
              <a:defRPr sz="3696"/>
            </a:pPr>
            <a:r>
              <a:t>context.reset()：重置画布为默认状态，允许将其重用于绘制其他内容，而无需显式重置所有属性</a:t>
            </a:r>
          </a:p>
          <a:p>
            <a:pPr marL="458723" indent="-458723" defTabSz="2048204">
              <a:spcBef>
                <a:spcPts val="2000"/>
              </a:spcBef>
              <a:defRPr sz="3696"/>
            </a:pPr>
            <a:r>
              <a:t>context.translate(x, y)：平移</a:t>
            </a:r>
          </a:p>
          <a:p>
            <a:pPr marL="458723" indent="-458723" defTabSz="2048204">
              <a:spcBef>
                <a:spcPts val="2000"/>
              </a:spcBef>
              <a:defRPr sz="3696"/>
            </a:pPr>
            <a:r>
              <a:t>context.scale(x, y)：缩放</a:t>
            </a:r>
          </a:p>
          <a:p>
            <a:pPr marL="458723" indent="-458723" defTabSz="2048204">
              <a:spcBef>
                <a:spcPts val="2000"/>
              </a:spcBef>
              <a:defRPr sz="3696"/>
            </a:pPr>
            <a:r>
              <a:t>context.rotate(angle)：旋转</a:t>
            </a:r>
          </a:p>
          <a:p>
            <a:pPr marL="458723" indent="-458723" defTabSz="2048204">
              <a:spcBef>
                <a:spcPts val="2000"/>
              </a:spcBef>
              <a:defRPr sz="3696"/>
            </a:pPr>
            <a:r>
              <a:t>context.transform(a, b, c, d, e, f)：矩阵变换</a:t>
            </a:r>
          </a:p>
          <a:p>
            <a:pPr marL="458723" indent="-458723" defTabSz="2048204">
              <a:spcBef>
                <a:spcPts val="2000"/>
              </a:spcBef>
              <a:defRPr sz="3696"/>
            </a:pPr>
            <a:r>
              <a:t>context.getTransform()：获取当前被应用到上下文的矩阵</a:t>
            </a:r>
          </a:p>
          <a:p>
            <a:pPr marL="458723" indent="-458723" defTabSz="2048204">
              <a:spcBef>
                <a:spcPts val="2000"/>
              </a:spcBef>
              <a:defRPr sz="3696"/>
            </a:pPr>
            <a:r>
              <a:t>context.setTransform(a, b, c, d, e, f)：矩阵变换</a:t>
            </a:r>
          </a:p>
          <a:p>
            <a:pPr marL="458723" indent="-458723" defTabSz="2048204">
              <a:spcBef>
                <a:spcPts val="2000"/>
              </a:spcBef>
              <a:defRPr sz="3696"/>
            </a:pPr>
            <a:r>
              <a:t>context.resetTransform()：重置为单位矩阵，和调用context.setTransform(1, 0, 0, 1, 0, 0)效果一样</a:t>
            </a:r>
          </a:p>
        </p:txBody>
      </p:sp>
      <p:sp>
        <p:nvSpPr>
          <p:cNvPr id="183" name="幻灯片编号"/>
          <p:cNvSpPr txBox="1"/>
          <p:nvPr>
            <p:ph type="sldNum" sz="quarter" idx="2"/>
          </p:nvPr>
        </p:nvSpPr>
        <p:spPr>
          <a:xfrm>
            <a:off x="12061189" y="12684760"/>
            <a:ext cx="26162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4" name="已粘贴的影片.png" descr="已粘贴的影片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21014" y="5461000"/>
            <a:ext cx="2794001" cy="279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已粘贴的影片.png" descr="已粘贴的影片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545450" y="5461000"/>
            <a:ext cx="2794001" cy="279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组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组合</a:t>
            </a:r>
          </a:p>
        </p:txBody>
      </p:sp>
      <p:sp>
        <p:nvSpPr>
          <p:cNvPr id="188" name="context.globalCompositeOperation = type…"/>
          <p:cNvSpPr txBox="1"/>
          <p:nvPr>
            <p:ph type="body" idx="1"/>
          </p:nvPr>
        </p:nvSpPr>
        <p:spPr>
          <a:xfrm>
            <a:off x="1219200" y="2976860"/>
            <a:ext cx="21948577" cy="9519940"/>
          </a:xfrm>
          <a:prstGeom prst="rect">
            <a:avLst/>
          </a:prstGeom>
        </p:spPr>
        <p:txBody>
          <a:bodyPr/>
          <a:lstStyle/>
          <a:p>
            <a:pPr marL="245745" indent="-245745" defTabSz="1097252">
              <a:spcBef>
                <a:spcPts val="1000"/>
              </a:spcBef>
              <a:defRPr sz="1979"/>
            </a:pPr>
            <a:r>
              <a:t>context.globalCompositeOperation = type</a:t>
            </a:r>
          </a:p>
          <a:p>
            <a:pPr lvl="1" marL="0" indent="205739" defTabSz="1097252">
              <a:spcBef>
                <a:spcPts val="1000"/>
              </a:spcBef>
              <a:buSzTx/>
              <a:buNone/>
              <a:defRPr sz="1979"/>
            </a:pPr>
            <a:r>
              <a:t>源（source）: 要绘制的新图形</a:t>
            </a:r>
          </a:p>
          <a:p>
            <a:pPr lvl="1" marL="0" indent="205739" defTabSz="1097252">
              <a:spcBef>
                <a:spcPts val="1000"/>
              </a:spcBef>
              <a:buSzTx/>
              <a:buNone/>
              <a:defRPr sz="1979"/>
            </a:pPr>
            <a:r>
              <a:t>目标（destination）: 已经在页面上绘制好的图像</a:t>
            </a:r>
          </a:p>
          <a:p>
            <a:pPr lvl="1" marL="491490" indent="-245745" defTabSz="1097252">
              <a:spcBef>
                <a:spcPts val="1000"/>
              </a:spcBef>
              <a:defRPr sz="1979"/>
            </a:pPr>
            <a:r>
              <a:t>source-over: 在目标图像上显示源图像（默认值）</a:t>
            </a:r>
          </a:p>
          <a:p>
            <a:pPr lvl="1" marL="491490" indent="-245745" defTabSz="1097252">
              <a:spcBef>
                <a:spcPts val="1000"/>
              </a:spcBef>
              <a:defRPr sz="1979"/>
            </a:pPr>
            <a:r>
              <a:t>destination-over: 在源图像上方显示目标图像</a:t>
            </a:r>
          </a:p>
          <a:p>
            <a:pPr lvl="1" marL="491490" indent="-245745" defTabSz="1097252">
              <a:spcBef>
                <a:spcPts val="1000"/>
              </a:spcBef>
              <a:defRPr sz="1979"/>
            </a:pPr>
            <a:r>
              <a:t>source-atop: 在目标图像顶部显示源图像, 源图像位于目标图像之外的部分是不可见的</a:t>
            </a:r>
          </a:p>
          <a:p>
            <a:pPr lvl="1" marL="491490" indent="-245745" defTabSz="1097252">
              <a:spcBef>
                <a:spcPts val="1000"/>
              </a:spcBef>
              <a:defRPr sz="1979"/>
            </a:pPr>
            <a:r>
              <a:t>destination-atop: 在源图像顶部显示目标图像, 目标图像位于源图像之外的部分是不可见的</a:t>
            </a:r>
          </a:p>
          <a:p>
            <a:pPr lvl="1" marL="491490" indent="-245745" defTabSz="1097252">
              <a:spcBef>
                <a:spcPts val="1000"/>
              </a:spcBef>
              <a:defRPr sz="1979"/>
            </a:pPr>
            <a:r>
              <a:t>source-in: 绘制重合部分的源</a:t>
            </a:r>
          </a:p>
          <a:p>
            <a:pPr lvl="1" marL="491490" indent="-245745" defTabSz="1097252">
              <a:spcBef>
                <a:spcPts val="1000"/>
              </a:spcBef>
              <a:defRPr sz="1979"/>
            </a:pPr>
            <a:r>
              <a:t>destination-in: 绘制重合部分的目标</a:t>
            </a:r>
          </a:p>
          <a:p>
            <a:pPr lvl="1" marL="491490" indent="-245745" defTabSz="1097252">
              <a:spcBef>
                <a:spcPts val="1000"/>
              </a:spcBef>
              <a:defRPr sz="1979"/>
            </a:pPr>
            <a:r>
              <a:t>source-out: 绘制未重合部分的源</a:t>
            </a:r>
          </a:p>
          <a:p>
            <a:pPr lvl="1" marL="491490" indent="-245745" defTabSz="1097252">
              <a:spcBef>
                <a:spcPts val="1000"/>
              </a:spcBef>
              <a:defRPr sz="1979"/>
            </a:pPr>
            <a:r>
              <a:t>destination-out: 绘制未重合部分的目标</a:t>
            </a:r>
          </a:p>
          <a:p>
            <a:pPr lvl="1" marL="491490" indent="-245745" defTabSz="1097252">
              <a:spcBef>
                <a:spcPts val="1000"/>
              </a:spcBef>
              <a:defRPr sz="1979"/>
            </a:pPr>
            <a:r>
              <a:t>lighter: 显示源图像 + 目标图像(融合)</a:t>
            </a:r>
          </a:p>
          <a:p>
            <a:pPr lvl="1" marL="491490" indent="-245745" defTabSz="1097252">
              <a:spcBef>
                <a:spcPts val="1000"/>
              </a:spcBef>
              <a:defRPr sz="1979"/>
            </a:pPr>
            <a:r>
              <a:t>copy: 显示源图像, 忽略目标图像</a:t>
            </a:r>
          </a:p>
          <a:p>
            <a:pPr lvl="1" marL="491490" indent="-245745" defTabSz="1097252">
              <a:spcBef>
                <a:spcPts val="1000"/>
              </a:spcBef>
              <a:defRPr sz="1979"/>
            </a:pPr>
            <a:r>
              <a:t>xor: 绘制未重合部分的 源 和 目标</a:t>
            </a:r>
          </a:p>
          <a:p>
            <a:pPr marL="245745" indent="-245745" defTabSz="1097252">
              <a:spcBef>
                <a:spcPts val="1000"/>
              </a:spcBef>
              <a:defRPr sz="1979"/>
            </a:pPr>
            <a:r>
              <a:t>context.clip</a:t>
            </a:r>
          </a:p>
          <a:p>
            <a:pPr lvl="1" marL="491490" indent="-245745" defTabSz="1097252">
              <a:spcBef>
                <a:spcPts val="1000"/>
              </a:spcBef>
              <a:defRPr sz="1979"/>
            </a:pPr>
            <a:r>
              <a:t>context.clip()：将当前正在构建的路径转换为当前的裁剪路径</a:t>
            </a:r>
          </a:p>
          <a:p>
            <a:pPr lvl="1" marL="491490" indent="-245745" defTabSz="1097252">
              <a:spcBef>
                <a:spcPts val="1000"/>
              </a:spcBef>
              <a:defRPr sz="1979"/>
            </a:pPr>
            <a:r>
              <a:t>context.clip(fillRule)：将当前正在构建的路径转换为当前的裁剪路径</a:t>
            </a:r>
          </a:p>
          <a:p>
            <a:pPr lvl="2" marL="737234" indent="-245745" defTabSz="1097252">
              <a:spcBef>
                <a:spcPts val="1000"/>
              </a:spcBef>
              <a:defRPr sz="1979"/>
            </a:pPr>
            <a:r>
              <a:t>fillRule：裁剪规则，默认 nonzero，可选 nonzero、evenodd</a:t>
            </a:r>
          </a:p>
          <a:p>
            <a:pPr lvl="1" marL="491490" indent="-245745" defTabSz="1097252">
              <a:spcBef>
                <a:spcPts val="1000"/>
              </a:spcBef>
              <a:defRPr sz="1979"/>
            </a:pPr>
            <a:r>
              <a:t>context.clip(path, fillRule)：将当前正在构建的路径转换为当前的裁剪路径</a:t>
            </a:r>
          </a:p>
          <a:p>
            <a:pPr lvl="2" marL="737234" indent="-245745" defTabSz="1097252">
              <a:spcBef>
                <a:spcPts val="1000"/>
              </a:spcBef>
              <a:defRPr sz="1979"/>
            </a:pPr>
            <a:r>
              <a:t>fillRule：裁剪规则，默认 nonzero，可选 nonzero、evenodd</a:t>
            </a:r>
          </a:p>
          <a:p>
            <a:pPr lvl="2" marL="737234" indent="-245745" defTabSz="1097252">
              <a:spcBef>
                <a:spcPts val="1000"/>
              </a:spcBef>
              <a:defRPr sz="1979"/>
            </a:pPr>
            <a:r>
              <a:t>path：需要剪切的Path2D路径</a:t>
            </a:r>
          </a:p>
        </p:txBody>
      </p:sp>
      <p:sp>
        <p:nvSpPr>
          <p:cNvPr id="189" name="幻灯片编号"/>
          <p:cNvSpPr txBox="1"/>
          <p:nvPr>
            <p:ph type="sldNum" sz="quarter" idx="2"/>
          </p:nvPr>
        </p:nvSpPr>
        <p:spPr>
          <a:xfrm>
            <a:off x="12061189" y="12684760"/>
            <a:ext cx="26162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0" name="已粘贴的影片.png" descr="已粘贴的影片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01722" y="9686974"/>
            <a:ext cx="2794001" cy="279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像素操作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像素操作</a:t>
            </a:r>
          </a:p>
        </p:txBody>
      </p:sp>
      <p:sp>
        <p:nvSpPr>
          <p:cNvPr id="193" name="context.createImageData…"/>
          <p:cNvSpPr txBox="1"/>
          <p:nvPr>
            <p:ph type="body" idx="1"/>
          </p:nvPr>
        </p:nvSpPr>
        <p:spPr>
          <a:xfrm>
            <a:off x="1219200" y="2976860"/>
            <a:ext cx="21948577" cy="9519940"/>
          </a:xfrm>
          <a:prstGeom prst="rect">
            <a:avLst/>
          </a:prstGeom>
        </p:spPr>
        <p:txBody>
          <a:bodyPr/>
          <a:lstStyle/>
          <a:p>
            <a:pPr marL="513333" indent="-513333" defTabSz="2292038">
              <a:spcBef>
                <a:spcPts val="2200"/>
              </a:spcBef>
              <a:defRPr sz="4136"/>
            </a:pPr>
            <a:r>
              <a:t>context.createImageData</a:t>
            </a:r>
          </a:p>
          <a:p>
            <a:pPr lvl="1" marL="1026667" indent="-513333" defTabSz="2292038">
              <a:spcBef>
                <a:spcPts val="2200"/>
              </a:spcBef>
              <a:defRPr sz="4136"/>
            </a:pPr>
            <a:r>
              <a:t>context.createImageData(sw, sh)：创建一个新的具体特定尺寸的 ImageData 对象。所有像素被预设为透明黑色（rgba(0, 0, 0, 0)）</a:t>
            </a:r>
          </a:p>
          <a:p>
            <a:pPr lvl="1" marL="1026667" indent="-513333" defTabSz="2292038">
              <a:spcBef>
                <a:spcPts val="2200"/>
              </a:spcBef>
              <a:defRPr sz="4136"/>
            </a:pPr>
            <a:r>
              <a:t>context.createImageData(imageData)：创建一个被 anotherImageData 对象指定的相同像素的 ImageData 对象。这个新的对象像素全部被预设为透明黑色（rgba(0, 0, 0, 0)）。这个并非复制了图片数据</a:t>
            </a:r>
          </a:p>
          <a:p>
            <a:pPr marL="513333" indent="-513333" defTabSz="2292038">
              <a:spcBef>
                <a:spcPts val="2200"/>
              </a:spcBef>
              <a:defRPr sz="4136"/>
            </a:pPr>
            <a:r>
              <a:t>context.getImageData(sx, sy, sw, sh)：获取canvas指定区域的像素点，返回ImageData对象，对象中的data、width、height属性</a:t>
            </a:r>
          </a:p>
          <a:p>
            <a:pPr marL="513333" indent="-513333" defTabSz="2292038">
              <a:spcBef>
                <a:spcPts val="2200"/>
              </a:spcBef>
              <a:defRPr sz="4136"/>
            </a:pPr>
            <a:r>
              <a:t>context.putImageData</a:t>
            </a:r>
          </a:p>
          <a:p>
            <a:pPr lvl="1" marL="1026667" indent="-513333" defTabSz="2292038">
              <a:spcBef>
                <a:spcPts val="2200"/>
              </a:spcBef>
              <a:defRPr sz="4136"/>
            </a:pPr>
            <a:r>
              <a:t>context.putImageData(imageData, dx, dy)：在canvas指定位置绘制像素</a:t>
            </a:r>
          </a:p>
          <a:p>
            <a:pPr lvl="1" marL="1026667" indent="-513333" defTabSz="2292038">
              <a:spcBef>
                <a:spcPts val="2200"/>
              </a:spcBef>
              <a:defRPr sz="4136"/>
            </a:pPr>
            <a:r>
              <a:t>context.putImageData(imageData, dx, dy, dirtyX, dirtyY, dirtyWidth, dirtyHeight)：在canvas指定位置绘制像素</a:t>
            </a:r>
          </a:p>
        </p:txBody>
      </p:sp>
      <p:sp>
        <p:nvSpPr>
          <p:cNvPr id="194" name="幻灯片编号"/>
          <p:cNvSpPr txBox="1"/>
          <p:nvPr>
            <p:ph type="sldNum" sz="quarter" idx="2"/>
          </p:nvPr>
        </p:nvSpPr>
        <p:spPr>
          <a:xfrm>
            <a:off x="12061189" y="12684760"/>
            <a:ext cx="26162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